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  <p:sldMasterId id="2147483686" r:id="rId3"/>
  </p:sldMasterIdLst>
  <p:notesMasterIdLst>
    <p:notesMasterId r:id="rId65"/>
  </p:notesMasterIdLst>
  <p:sldIdLst>
    <p:sldId id="31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6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5" r:id="rId63"/>
    <p:sldId id="314" r:id="rId64"/>
  </p:sldIdLst>
  <p:sldSz cx="9144000" cy="5143500" type="screen16x9"/>
  <p:notesSz cx="6858000" cy="9144000"/>
  <p:embeddedFontLst>
    <p:embeddedFont>
      <p:font typeface="Roboto" panose="02020500000000000000" charset="0"/>
      <p:regular r:id="rId66"/>
      <p:bold r:id="rId67"/>
      <p:italic r:id="rId68"/>
      <p:boldItalic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E211C0-8809-45D0-B083-DE90B067AA86}">
  <a:tblStyle styleId="{C5E211C0-8809-45D0-B083-DE90B067AA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 snapToGrid="0">
      <p:cViewPr varScale="1">
        <p:scale>
          <a:sx n="135" d="100"/>
          <a:sy n="135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3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1.fntdata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4.fntdata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2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72c1a3042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72c1a3042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a3800b8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5a3800b8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72c1a3042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72c1a3042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72c1a3042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72c1a3042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72c1a3042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72c1a3042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72c1a3042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72c1a3042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2c1a3042_2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72c1a3042_2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72c1a3042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72c1a3042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738cde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738cdec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72c1a3042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72c1a3042_2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72c1a3042_2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72c1a3042_2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623af88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623af88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72c1a3042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72c1a3042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72c1a3042_2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72c1a3042_2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72c1a3042_2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72c1a3042_2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TW" dirty="0" smtClean="0"/>
              <a:t>Compatibility</a:t>
            </a:r>
            <a:r>
              <a:rPr lang="zh-TW" alt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兼容性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72c1a3042_2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72c1a3042_2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72c1a3042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72c1a3042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72c1a3042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72c1a3042_2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652e8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7652e8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765458fe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765458fe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23af88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623af88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738cdeca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738cdeca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6d7d9d49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6d7d9d49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570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174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804c611e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804c611e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76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623af889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623af889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764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8fbd4b1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8fbd4b1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516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a3800b80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5a3800b80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94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7f576559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7f576559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1532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f576559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7f576559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658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a3800b80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5a3800b80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61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9040848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9040848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6c8640d0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6c8640d0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6583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c8640d0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6c8640d0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077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6c8640d0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6c8640d0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698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f576559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7f576559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72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a3800b80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5a3800b80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5251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f576559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7f576559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78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5a3800b80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5a3800b80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29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c8640d0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6c8640d0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017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a3800b80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5a3800b80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225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7f576559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7f576559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59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a3800b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5a3800b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 smtClean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7f576559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7f576559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2573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5a3800b80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5a3800b80_2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599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94f2827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94f2827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33854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5a3800b80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5a3800b80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7322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7f57655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7f57655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1604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90f2eba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90f2eba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5193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a3800b80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5a3800b80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66465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7f576559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7f576559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7137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f57655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f57655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79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2c1a3042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72c1a3042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Pass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78ccb4d99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78ccb4d99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 smtClean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72c1a3042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72c1a3042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 smtClean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a3800b8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5a3800b8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dirty="0" smtClean="0"/>
              <a:t>Pass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/4.0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creativecommons.org/licenses/by-nc/4.0/" TargetMode="Externa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5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sldNum" idx="4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4421125" y="4709581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CAF5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311708" y="10067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5200"/>
              <a:buNone/>
              <a:defRPr sz="5200" b="1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311700" y="309634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800"/>
              <a:buNone/>
              <a:defRPr sz="28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CAF50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2074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 sz="36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2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  <a:defRPr/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AutoNum type="alphaLcPeriod"/>
              <a:defRPr sz="20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4" name="Google Shape;174;p3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8" descr="Android-Developer-Cover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8" descr="foo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2381682" y="4761375"/>
            <a:ext cx="22191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265500" y="192801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4200"/>
              <a:buNone/>
              <a:defRPr sz="4200">
                <a:solidFill>
                  <a:srgbClr val="FAFAF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subTitle" idx="1"/>
          </p:nvPr>
        </p:nvSpPr>
        <p:spPr>
          <a:xfrm>
            <a:off x="265500" y="349791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2100"/>
              <a:buNone/>
              <a:defRPr sz="2100">
                <a:solidFill>
                  <a:srgbClr val="FAFAFA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38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1" name="Google Shape;2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352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8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Create your first Android app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19029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11200" y="-37825"/>
            <a:ext cx="9155100" cy="1018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3600"/>
              <a:buNone/>
              <a:defRPr>
                <a:solidFill>
                  <a:srgbClr val="FAFAF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572000" y="-125"/>
            <a:ext cx="4572000" cy="46605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3918598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/4.0/" TargetMode="Externa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2381682" y="4761375"/>
            <a:ext cx="21327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017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2381675" y="4761375"/>
            <a:ext cx="21585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694725" y="462637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14575" y="4777363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4421125" y="4683025"/>
            <a:ext cx="11508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7" descr="footer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CAF50"/>
              </a:buClr>
              <a:buSzPts val="3600"/>
              <a:buFont typeface="Roboto"/>
              <a:buNone/>
              <a:defRPr sz="3600" b="1">
                <a:solidFill>
                  <a:srgbClr val="4CAF5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  <a:defRPr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Roboto"/>
              <a:buChar char="○"/>
              <a:defRPr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●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○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242"/>
              </a:buClr>
              <a:buSzPts val="1400"/>
              <a:buFont typeface="Roboto"/>
              <a:buChar char="■"/>
              <a:defRPr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7"/>
          <p:cNvSpPr txBox="1"/>
          <p:nvPr/>
        </p:nvSpPr>
        <p:spPr>
          <a:xfrm>
            <a:off x="9303675" y="2108450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 txBox="1"/>
          <p:nvPr/>
        </p:nvSpPr>
        <p:spPr>
          <a:xfrm>
            <a:off x="2381682" y="4761375"/>
            <a:ext cx="2132700" cy="2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Android Developer Fundamentals  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15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860175" y="4777350"/>
            <a:ext cx="908100" cy="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 txBox="1"/>
          <p:nvPr/>
        </p:nvSpPr>
        <p:spPr>
          <a:xfrm>
            <a:off x="4407225" y="4663950"/>
            <a:ext cx="1150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1">
                <a:solidFill>
                  <a:srgbClr val="757575"/>
                </a:solidFill>
                <a:latin typeface="Roboto"/>
                <a:ea typeface="Roboto"/>
                <a:cs typeface="Roboto"/>
                <a:sym typeface="Roboto"/>
              </a:rPr>
              <a:t>Introduction to Android</a:t>
            </a:r>
            <a:endParaRPr sz="1000">
              <a:solidFill>
                <a:srgbClr val="75757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veloper.android.com/studio/intro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oid.com/history/#/marshmallo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developer.android.com/about/dashboards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va_(programming_language)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X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training/basics/supporting-devices/platforms.html" TargetMode="External"/><Relationship Id="rId3" Type="http://schemas.openxmlformats.org/officeDocument/2006/relationships/hyperlink" Target="https://www.android.com/history/#/marshmallow" TargetMode="External"/><Relationship Id="rId7" Type="http://schemas.openxmlformats.org/officeDocument/2006/relationships/hyperlink" Target="http://developer.android.com/about/dashboards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android.com/guide/topics/ui/overview.html" TargetMode="External"/><Relationship Id="rId5" Type="http://schemas.openxmlformats.org/officeDocument/2006/relationships/hyperlink" Target="https://developer.android.com/guide/platform/index.html" TargetMode="External"/><Relationship Id="rId4" Type="http://schemas.openxmlformats.org/officeDocument/2006/relationships/hyperlink" Target="https://developer.android.com/guide/index.html" TargetMode="External"/><Relationship Id="rId9" Type="http://schemas.openxmlformats.org/officeDocument/2006/relationships/hyperlink" Target="https://developer.android.com/studio/intro/index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gle-developer-training.gitbooks.io/android-developer-fundamentals-course-practicals/content/en/Unit%201/21_p_create_and_start_activitie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downloads/index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android-developer-training.gitbooks.io/android-developer-course/content/Unit%201/11_p_hello_world.html" TargetMode="External"/><Relationship Id="rId4" Type="http://schemas.openxmlformats.org/officeDocument/2006/relationships/hyperlink" Target="http://developer.android.com/sdk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le.or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developer.android.com/tools/extras/oem-usb.html" TargetMode="External"/><Relationship Id="rId4" Type="http://schemas.openxmlformats.org/officeDocument/2006/relationships/hyperlink" Target="http://developer.android.com/tools/device.htm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tro/index.html" TargetMode="External"/><Relationship Id="rId7" Type="http://schemas.openxmlformats.org/officeDocument/2006/relationships/hyperlink" Target="https://developer.android.com/guide/practices/screens_support.html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developer.android.com/training/basics/supporting-devices/platforms.html" TargetMode="External"/><Relationship Id="rId5" Type="http://schemas.openxmlformats.org/officeDocument/2006/relationships/hyperlink" Target="https://developer.android.com/studio/run/managing-avds.html" TargetMode="External"/><Relationship Id="rId4" Type="http://schemas.openxmlformats.org/officeDocument/2006/relationships/hyperlink" Target="https://developer.android.com/index.html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le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stackoverflow.com/" TargetMode="External"/><Relationship Id="rId4" Type="http://schemas.openxmlformats.org/officeDocument/2006/relationships/hyperlink" Target="http://google.github.io/styleguide/javaguide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-developer-training.gitbooks.io/android-developer-fundamentals-course-concepts/content/Unit%201/11_c_create_your_first_android_app.html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oogle-developer-training.gitbooks.io/android-developer-fundamentals-course-practicals/content/en/Unit%201/11_p_hello_worl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ux_kern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0G8ySm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linhsjoseph@gmail.com" TargetMode="Externa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Notice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Homework (Deadline:9/26 9:00</a:t>
            </a:r>
            <a:r>
              <a:rPr lang="en-US" altLang="zh-TW" dirty="0" smtClean="0"/>
              <a:t>) p.60</a:t>
            </a:r>
          </a:p>
          <a:p>
            <a:r>
              <a:rPr lang="en" altLang="zh-TW" dirty="0"/>
              <a:t>Run on a physical </a:t>
            </a:r>
            <a:r>
              <a:rPr lang="en" altLang="zh-TW" dirty="0" smtClean="0"/>
              <a:t>device p.53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" altLang="zh-TW" dirty="0" smtClean="0"/>
              <a:t>If you use Windows OS, you need install the USB </a:t>
            </a:r>
            <a:r>
              <a:rPr lang="en" altLang="zh-TW" smtClean="0"/>
              <a:t>Driver (p.53)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4294967295"/>
          </p:nvPr>
        </p:nvSpPr>
        <p:spPr>
          <a:xfrm>
            <a:off x="8594725" y="47386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4294967295"/>
          </p:nvPr>
        </p:nvSpPr>
        <p:spPr>
          <a:xfrm>
            <a:off x="8594725" y="4738688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434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app examples</a:t>
            </a:r>
            <a:endParaRPr/>
          </a:p>
        </p:txBody>
      </p:sp>
      <p:sp>
        <p:nvSpPr>
          <p:cNvPr id="270" name="Google Shape;270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71" name="Google Shape;271;p48"/>
          <p:cNvGrpSpPr/>
          <p:nvPr/>
        </p:nvGrpSpPr>
        <p:grpSpPr>
          <a:xfrm>
            <a:off x="557492" y="1163376"/>
            <a:ext cx="1617000" cy="2890775"/>
            <a:chOff x="2640475" y="1166675"/>
            <a:chExt cx="1617000" cy="2890775"/>
          </a:xfrm>
        </p:grpSpPr>
        <p:pic>
          <p:nvPicPr>
            <p:cNvPr id="272" name="Google Shape;272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31621" y="1166675"/>
              <a:ext cx="1434675" cy="2524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48"/>
            <p:cNvSpPr txBox="1"/>
            <p:nvPr/>
          </p:nvSpPr>
          <p:spPr>
            <a:xfrm>
              <a:off x="2640475" y="3615250"/>
              <a:ext cx="16170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Pandora</a:t>
              </a:r>
              <a:endParaRPr sz="2400"/>
            </a:p>
          </p:txBody>
        </p:sp>
      </p:grpSp>
      <p:grpSp>
        <p:nvGrpSpPr>
          <p:cNvPr id="274" name="Google Shape;274;p48"/>
          <p:cNvGrpSpPr/>
          <p:nvPr/>
        </p:nvGrpSpPr>
        <p:grpSpPr>
          <a:xfrm>
            <a:off x="3564083" y="1163376"/>
            <a:ext cx="2045100" cy="2930156"/>
            <a:chOff x="4568104" y="1268075"/>
            <a:chExt cx="2045100" cy="2930156"/>
          </a:xfrm>
        </p:grpSpPr>
        <p:pic>
          <p:nvPicPr>
            <p:cNvPr id="275" name="Google Shape;275;p4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74374" y="1268075"/>
              <a:ext cx="1531025" cy="2567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48"/>
            <p:cNvSpPr txBox="1"/>
            <p:nvPr/>
          </p:nvSpPr>
          <p:spPr>
            <a:xfrm>
              <a:off x="4568104" y="3756031"/>
              <a:ext cx="20451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Pokemon GO</a:t>
              </a:r>
              <a:endParaRPr sz="2400"/>
            </a:p>
          </p:txBody>
        </p:sp>
      </p:grpSp>
      <p:grpSp>
        <p:nvGrpSpPr>
          <p:cNvPr id="277" name="Google Shape;277;p48"/>
          <p:cNvGrpSpPr/>
          <p:nvPr/>
        </p:nvGrpSpPr>
        <p:grpSpPr>
          <a:xfrm>
            <a:off x="6998775" y="1163376"/>
            <a:ext cx="1979700" cy="3128924"/>
            <a:chOff x="6922575" y="1059016"/>
            <a:chExt cx="1979700" cy="3128924"/>
          </a:xfrm>
        </p:grpSpPr>
        <p:pic>
          <p:nvPicPr>
            <p:cNvPr id="278" name="Google Shape;278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95327" y="1059016"/>
              <a:ext cx="1301550" cy="2631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8"/>
            <p:cNvSpPr txBox="1"/>
            <p:nvPr/>
          </p:nvSpPr>
          <p:spPr>
            <a:xfrm>
              <a:off x="6922575" y="3615239"/>
              <a:ext cx="1979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Facebook</a:t>
              </a:r>
              <a:br>
                <a:rPr lang="en" sz="2400"/>
              </a:br>
              <a:r>
                <a:rPr lang="en" sz="2400"/>
                <a:t>Messenger</a:t>
              </a:r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Software Developer Kit (SDK)</a:t>
            </a:r>
            <a:endParaRPr/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Development tools (debugger, monitors, editors)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Libraries (maps, wearables)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Virtual devices (emulators)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Documentation (developers.android.com)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Sample code</a:t>
            </a:r>
            <a:endParaRPr dirty="0"/>
          </a:p>
        </p:txBody>
      </p:sp>
      <p:sp>
        <p:nvSpPr>
          <p:cNvPr id="286" name="Google Shape;286;p4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 Studio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93" name="Google Shape;29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50" y="1042875"/>
            <a:ext cx="4618549" cy="3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0"/>
          <p:cNvSpPr txBox="1"/>
          <p:nvPr/>
        </p:nvSpPr>
        <p:spPr>
          <a:xfrm>
            <a:off x="4947725" y="1175000"/>
            <a:ext cx="3998700" cy="3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u="sng" dirty="0">
                <a:solidFill>
                  <a:schemeClr val="hlink"/>
                </a:solidFill>
                <a:hlinkClick r:id="rId4"/>
              </a:rPr>
              <a:t>Official Android IDE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Develop, run, debug, test, and package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Monitors and performance tools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Virtual devices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Project views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Visual layout editor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Play store</a:t>
            </a:r>
            <a:endParaRPr/>
          </a:p>
        </p:txBody>
      </p:sp>
      <p:sp>
        <p:nvSpPr>
          <p:cNvPr id="300" name="Google Shape;300;p5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Publish apps through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Play</a:t>
            </a:r>
            <a:r>
              <a:rPr lang="en"/>
              <a:t> store: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Official app store for Android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Digital distribution service operated by Google</a:t>
            </a:r>
            <a:endParaRPr/>
          </a:p>
        </p:txBody>
      </p:sp>
      <p:sp>
        <p:nvSpPr>
          <p:cNvPr id="301" name="Google Shape;301;p5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02" name="Google Shape;30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731" y="3212451"/>
            <a:ext cx="1169400" cy="11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Platform Architecture</a:t>
            </a:r>
            <a:endParaRPr/>
          </a:p>
        </p:txBody>
      </p:sp>
      <p:sp>
        <p:nvSpPr>
          <p:cNvPr id="308" name="Google Shape;308;p5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09" name="Google Shape;309;p52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Android stack</a:t>
            </a:r>
            <a:endParaRPr dirty="0"/>
          </a:p>
        </p:txBody>
      </p:sp>
      <p:sp>
        <p:nvSpPr>
          <p:cNvPr id="315" name="Google Shape;315;p5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16" name="Google Shape;3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7000" y="1061150"/>
            <a:ext cx="4669599" cy="34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3"/>
          <p:cNvSpPr txBox="1"/>
          <p:nvPr/>
        </p:nvSpPr>
        <p:spPr>
          <a:xfrm>
            <a:off x="40225" y="1241525"/>
            <a:ext cx="3771900" cy="29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System and user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Android OS API in Java framework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Expose native APIs; run apps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Expose device hardware capabilities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Linux Kernel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 </a:t>
            </a:r>
            <a:r>
              <a:rPr lang="en-US" altLang="zh-TW" dirty="0"/>
              <a:t>software </a:t>
            </a:r>
            <a:r>
              <a:rPr lang="en-US" altLang="zh-TW" dirty="0" smtClean="0"/>
              <a:t>stack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1076275"/>
            <a:ext cx="4806400" cy="3416400"/>
          </a:xfrm>
        </p:spPr>
        <p:txBody>
          <a:bodyPr/>
          <a:lstStyle/>
          <a:p>
            <a:r>
              <a:rPr lang="en-US" altLang="zh-TW" dirty="0"/>
              <a:t>https://developer.android.com/guide/platform/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2" descr="The Android software 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18" y="114301"/>
            <a:ext cx="3628340" cy="46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7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and user apps</a:t>
            </a:r>
            <a:endParaRPr/>
          </a:p>
        </p:txBody>
      </p:sp>
      <p:sp>
        <p:nvSpPr>
          <p:cNvPr id="323" name="Google Shape;323;p54"/>
          <p:cNvSpPr txBox="1">
            <a:spLocks noGrp="1"/>
          </p:cNvSpPr>
          <p:nvPr>
            <p:ph type="body" idx="1"/>
          </p:nvPr>
        </p:nvSpPr>
        <p:spPr>
          <a:xfrm>
            <a:off x="374125" y="601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System apps have no special status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System apps provide key capabilities to app developers </a:t>
            </a:r>
            <a:br>
              <a:rPr lang="en"/>
            </a:b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 app can use a system app to deliver a SMS message. </a:t>
            </a:r>
            <a:endParaRPr/>
          </a:p>
        </p:txBody>
      </p:sp>
      <p:sp>
        <p:nvSpPr>
          <p:cNvPr id="324" name="Google Shape;324;p5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325" name="Google Shape;32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75" y="217850"/>
            <a:ext cx="1997400" cy="14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Java API Framework</a:t>
            </a:r>
            <a:endParaRPr/>
          </a:p>
        </p:txBody>
      </p:sp>
      <p:sp>
        <p:nvSpPr>
          <p:cNvPr id="331" name="Google Shape;331;p5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The entire feature-set of the Android OS is available to you through APIs written in the Java language. 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View class hierarchy to create UI screens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Notification manager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Activity manager for life cycles and navigation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Content providers to access data from other apps</a:t>
            </a:r>
            <a:endParaRPr dirty="0"/>
          </a:p>
        </p:txBody>
      </p:sp>
      <p:sp>
        <p:nvSpPr>
          <p:cNvPr id="332" name="Google Shape;332;p5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runtime</a:t>
            </a:r>
            <a:endParaRPr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Each app runs in its own process with its own instance of the Android Runtime. </a:t>
            </a:r>
            <a:endParaRPr dirty="0"/>
          </a:p>
        </p:txBody>
      </p:sp>
      <p:sp>
        <p:nvSpPr>
          <p:cNvPr id="339" name="Google Shape;339;p5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95700" y="98568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</a:t>
            </a:r>
            <a:endParaRPr/>
          </a:p>
        </p:txBody>
      </p:sp>
      <p:sp>
        <p:nvSpPr>
          <p:cNvPr id="215" name="Google Shape;215;p40"/>
          <p:cNvSpPr txBox="1"/>
          <p:nvPr/>
        </p:nvSpPr>
        <p:spPr>
          <a:xfrm>
            <a:off x="265500" y="3497901"/>
            <a:ext cx="4045200" cy="10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Lesson 1</a:t>
            </a:r>
            <a:endParaRPr sz="2100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C/C++ libraries</a:t>
            </a:r>
            <a:endParaRPr/>
          </a:p>
        </p:txBody>
      </p:sp>
      <p:sp>
        <p:nvSpPr>
          <p:cNvPr id="345" name="Google Shape;345;p57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Core C/C++ Libraries give access to core native Android system components and services.</a:t>
            </a:r>
            <a:endParaRPr dirty="0"/>
          </a:p>
        </p:txBody>
      </p:sp>
      <p:sp>
        <p:nvSpPr>
          <p:cNvPr id="346" name="Google Shape;346;p5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8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Hardware Abstraction Layer (HAL)</a:t>
            </a:r>
            <a:endParaRPr dirty="0"/>
          </a:p>
        </p:txBody>
      </p:sp>
      <p:sp>
        <p:nvSpPr>
          <p:cNvPr id="352" name="Google Shape;352;p58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Standard interfaces that expose device hardware capabilities as libraries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>Examples: Camera, bluetooth module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5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263450" y="1788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Kernel</a:t>
            </a:r>
            <a:endParaRPr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Threading and low-level memory management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Security features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Drivers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5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Android versions</a:t>
            </a:r>
            <a:endParaRPr dirty="0"/>
          </a:p>
        </p:txBody>
      </p:sp>
      <p:sp>
        <p:nvSpPr>
          <p:cNvPr id="366" name="Google Shape;366;p6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aphicFrame>
        <p:nvGraphicFramePr>
          <p:cNvPr id="367" name="Google Shape;367;p60"/>
          <p:cNvGraphicFramePr/>
          <p:nvPr>
            <p:extLst>
              <p:ext uri="{D42A27DB-BD31-4B8C-83A1-F6EECF244321}">
                <p14:modId xmlns:p14="http://schemas.microsoft.com/office/powerpoint/2010/main" val="1735577690"/>
              </p:ext>
            </p:extLst>
          </p:nvPr>
        </p:nvGraphicFramePr>
        <p:xfrm>
          <a:off x="95975" y="1024225"/>
          <a:ext cx="6276750" cy="3657300"/>
        </p:xfrm>
        <a:graphic>
          <a:graphicData uri="http://schemas.openxmlformats.org/drawingml/2006/table">
            <a:tbl>
              <a:tblPr>
                <a:noFill/>
                <a:tableStyleId>{C5E211C0-8809-45D0-B083-DE90B067AA86}</a:tableStyleId>
              </a:tblPr>
              <a:tblGrid>
                <a:gridCol w="24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Codename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Version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Released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API Level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Honeycomb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3.0 - 3.2.6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Feb 2011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11 - 13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Ice Cream Sandwich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4.0 - 4.0.4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14 - 15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Jelly Bean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4.1 - 4.3.1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July 2012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16 - 18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KitKat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4.4 - 4.4.4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19 - 20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Lollipop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5.0 - 5.1.1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Nov 2014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21 - 22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/>
                        <a:t>Marshmallow</a:t>
                      </a:r>
                      <a:endParaRPr sz="1200" b="1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/>
                        <a:t>6.0 - 6.0.1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Oct 2015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23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/>
                        <a:t>Nougat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7.0</a:t>
                      </a:r>
                      <a:r>
                        <a:rPr lang="en" altLang="zh-TW" sz="1200" dirty="0" smtClean="0"/>
                        <a:t> - </a:t>
                      </a:r>
                      <a:r>
                        <a:rPr lang="en" sz="1200" dirty="0" smtClean="0"/>
                        <a:t>7.1.2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Aug </a:t>
                      </a:r>
                      <a:r>
                        <a:rPr lang="en" sz="1200" dirty="0"/>
                        <a:t>2016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24</a:t>
                      </a:r>
                      <a:r>
                        <a:rPr lang="en" altLang="zh-TW" sz="1200" dirty="0" smtClean="0"/>
                        <a:t> - </a:t>
                      </a:r>
                      <a:r>
                        <a:rPr lang="en" sz="1200" dirty="0" smtClean="0"/>
                        <a:t>25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200" b="1" i="1" dirty="0" smtClean="0"/>
                        <a:t>Oreo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8.0</a:t>
                      </a:r>
                      <a:r>
                        <a:rPr lang="en" altLang="zh-TW" sz="1200" dirty="0" smtClean="0"/>
                        <a:t> – 8.1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Aug 2017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26</a:t>
                      </a:r>
                      <a:r>
                        <a:rPr lang="en" altLang="zh-TW" sz="1200" dirty="0" smtClean="0"/>
                        <a:t> - 27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1478373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i="1" dirty="0" smtClean="0"/>
                        <a:t>Pie</a:t>
                      </a:r>
                      <a:endParaRPr sz="1200" b="1" i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9.0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Aug 2018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/>
                        <a:t>28</a:t>
                      </a:r>
                      <a:endParaRPr sz="1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25914455"/>
                  </a:ext>
                </a:extLst>
              </a:tr>
            </a:tbl>
          </a:graphicData>
        </a:graphic>
      </p:graphicFrame>
      <p:sp>
        <p:nvSpPr>
          <p:cNvPr id="368" name="Google Shape;368;p60"/>
          <p:cNvSpPr txBox="1"/>
          <p:nvPr/>
        </p:nvSpPr>
        <p:spPr>
          <a:xfrm>
            <a:off x="6471675" y="3154750"/>
            <a:ext cx="24633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Android History</a:t>
            </a:r>
            <a:r>
              <a:rPr lang="en" sz="1800" dirty="0"/>
              <a:t> and  </a:t>
            </a:r>
            <a:r>
              <a:rPr lang="en" sz="1800" u="sng" dirty="0">
                <a:solidFill>
                  <a:schemeClr val="hlink"/>
                </a:solidFill>
                <a:hlinkClick r:id="rId4"/>
              </a:rPr>
              <a:t>Platform Versions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for more and earlier versions before 2011</a:t>
            </a:r>
            <a:endParaRPr sz="1800" dirty="0"/>
          </a:p>
        </p:txBody>
      </p:sp>
      <p:pic>
        <p:nvPicPr>
          <p:cNvPr id="369" name="Google Shape;369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6425" y="35238"/>
            <a:ext cx="4400550" cy="1038225"/>
          </a:xfrm>
          <a:prstGeom prst="rect">
            <a:avLst/>
          </a:prstGeom>
          <a:noFill/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 Development </a:t>
            </a:r>
            <a:endParaRPr/>
          </a:p>
        </p:txBody>
      </p:sp>
      <p:sp>
        <p:nvSpPr>
          <p:cNvPr id="375" name="Google Shape;375;p6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376" name="Google Shape;376;p61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 is an Android app?</a:t>
            </a:r>
            <a:endParaRPr/>
          </a:p>
        </p:txBody>
      </p:sp>
      <p:sp>
        <p:nvSpPr>
          <p:cNvPr id="382" name="Google Shape;382;p6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One or more interactive screens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Written using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Java Programming Language</a:t>
            </a:r>
            <a:r>
              <a:rPr lang="en" dirty="0"/>
              <a:t> and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XML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the Android Software Development Kit (SDK)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Uses Android libraries and Android Application Framework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Executed by Android Runtime Virtual machine (ART)</a:t>
            </a:r>
            <a:endParaRPr sz="1600" dirty="0">
              <a:solidFill>
                <a:srgbClr val="4CAF50"/>
              </a:solidFill>
            </a:endParaRPr>
          </a:p>
        </p:txBody>
      </p:sp>
      <p:sp>
        <p:nvSpPr>
          <p:cNvPr id="383" name="Google Shape;383;p6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Challenges of Android development</a:t>
            </a:r>
            <a:endParaRPr/>
          </a:p>
        </p:txBody>
      </p:sp>
      <p:sp>
        <p:nvSpPr>
          <p:cNvPr id="389" name="Google Shape;389;p63"/>
          <p:cNvSpPr txBox="1">
            <a:spLocks noGrp="1"/>
          </p:cNvSpPr>
          <p:nvPr>
            <p:ph type="body" idx="1"/>
          </p:nvPr>
        </p:nvSpPr>
        <p:spPr>
          <a:xfrm>
            <a:off x="311700" y="1229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Multiple screen sizes and resolutions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Performance: make your apps responsive and smooth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Security: keep source code and user data safe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/>
              <a:t>Compatibility: </a:t>
            </a:r>
            <a:r>
              <a:rPr lang="en" dirty="0"/>
              <a:t>run well on older platform versions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Marketing: understand the market and your users </a:t>
            </a:r>
            <a:br>
              <a:rPr lang="en" dirty="0"/>
            </a:br>
            <a:r>
              <a:rPr lang="en" dirty="0"/>
              <a:t>(Hint: It doesn't have to be expensive, but it can be.)</a:t>
            </a:r>
            <a:endParaRPr dirty="0"/>
          </a:p>
        </p:txBody>
      </p:sp>
      <p:sp>
        <p:nvSpPr>
          <p:cNvPr id="390" name="Google Shape;390;p6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App building blocks</a:t>
            </a:r>
            <a:endParaRPr/>
          </a:p>
        </p:txBody>
      </p:sp>
      <p:sp>
        <p:nvSpPr>
          <p:cNvPr id="396" name="Google Shape;396;p64"/>
          <p:cNvSpPr txBox="1">
            <a:spLocks noGrp="1"/>
          </p:cNvSpPr>
          <p:nvPr>
            <p:ph type="body" idx="1"/>
          </p:nvPr>
        </p:nvSpPr>
        <p:spPr>
          <a:xfrm>
            <a:off x="311700" y="1253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Resources: layouts, images, strings, colors as XML and media files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Components: activities, services, …, and helper classes as Java code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Manifest: information about app for the runtime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Build configuration: APK versions in Gradle config files</a:t>
            </a:r>
            <a:endParaRPr dirty="0"/>
          </a:p>
        </p:txBody>
      </p:sp>
      <p:sp>
        <p:nvSpPr>
          <p:cNvPr id="397" name="Google Shape;397;p6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Component types</a:t>
            </a:r>
            <a:endParaRPr/>
          </a:p>
        </p:txBody>
      </p:sp>
      <p:sp>
        <p:nvSpPr>
          <p:cNvPr id="403" name="Google Shape;403;p65"/>
          <p:cNvSpPr txBox="1">
            <a:spLocks noGrp="1"/>
          </p:cNvSpPr>
          <p:nvPr>
            <p:ph type="body" idx="1"/>
          </p:nvPr>
        </p:nvSpPr>
        <p:spPr>
          <a:xfrm>
            <a:off x="311700" y="1253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Activity</a:t>
            </a:r>
            <a:r>
              <a:rPr lang="en" dirty="0"/>
              <a:t> is a single screen with a user interface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Service</a:t>
            </a:r>
            <a:r>
              <a:rPr lang="en" dirty="0"/>
              <a:t> performs long-running tasks in background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Content provider </a:t>
            </a:r>
            <a:r>
              <a:rPr lang="en" dirty="0"/>
              <a:t>manages shared set of data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 dirty="0"/>
              <a:t>Broadcast receiver</a:t>
            </a:r>
            <a:r>
              <a:rPr lang="en" dirty="0"/>
              <a:t> responds to system-wide announcements</a:t>
            </a:r>
            <a:endParaRPr dirty="0"/>
          </a:p>
        </p:txBody>
      </p:sp>
      <p:sp>
        <p:nvSpPr>
          <p:cNvPr id="404" name="Google Shape;404;p6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Think of Android as a hotel</a:t>
            </a:r>
            <a:endParaRPr/>
          </a:p>
        </p:txBody>
      </p:sp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>
            <a:off x="311700" y="804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marR="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app is the guest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Android System is the hotel manager 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Services are available when you request them (intents) </a:t>
            </a:r>
            <a:endParaRPr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 the foreground (activities) such as registration </a:t>
            </a:r>
            <a:endParaRPr sz="240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In the background (services) such as laundry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Calls you when a package has arrived (broadcast receiver)</a:t>
            </a:r>
            <a:endParaRPr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Access the city's tour companies (content provider)</a:t>
            </a:r>
            <a:endParaRPr/>
          </a:p>
        </p:txBody>
      </p:sp>
      <p:sp>
        <p:nvSpPr>
          <p:cNvPr id="411" name="Google Shape;411;p6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1" name="Google Shape;221;p41"/>
          <p:cNvSpPr txBox="1"/>
          <p:nvPr/>
        </p:nvSpPr>
        <p:spPr>
          <a:xfrm>
            <a:off x="311700" y="778199"/>
            <a:ext cx="85206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solidFill>
                  <a:srgbClr val="FAFAFA"/>
                </a:solidFill>
                <a:latin typeface="Roboto"/>
                <a:ea typeface="Roboto"/>
                <a:cs typeface="Roboto"/>
                <a:sym typeface="Roboto"/>
              </a:rPr>
              <a:t>1.0 Introduction to Android</a:t>
            </a:r>
            <a:endParaRPr sz="5200" b="1">
              <a:solidFill>
                <a:srgbClr val="FAFAF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417" name="Google Shape;417;p67"/>
          <p:cNvSpPr txBox="1">
            <a:spLocks noGrp="1"/>
          </p:cNvSpPr>
          <p:nvPr>
            <p:ph type="body" idx="1"/>
          </p:nvPr>
        </p:nvSpPr>
        <p:spPr>
          <a:xfrm>
            <a:off x="311700" y="1154088"/>
            <a:ext cx="8520600" cy="3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Android History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Introduction to Android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Platform Architecture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6"/>
              </a:rPr>
              <a:t>UI Overview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Platform Versions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Supporting Different Platform Versions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9"/>
              </a:rPr>
              <a:t>Android Studio User’s Guide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sp>
        <p:nvSpPr>
          <p:cNvPr id="418" name="Google Shape;418;p6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What's Next?</a:t>
            </a:r>
            <a:endParaRPr/>
          </a:p>
        </p:txBody>
      </p:sp>
      <p:sp>
        <p:nvSpPr>
          <p:cNvPr id="424" name="Google Shape;424;p6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425" name="Google Shape;425;p68"/>
          <p:cNvSpPr txBox="1"/>
          <p:nvPr/>
        </p:nvSpPr>
        <p:spPr>
          <a:xfrm>
            <a:off x="311700" y="2063725"/>
            <a:ext cx="8520600" cy="13833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Concept Chapter: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1.0 C Introduction to Android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Practical: –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431" name="Google Shape;431;p6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433" name="Google Shape;433;p6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195700" y="985686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Hello World</a:t>
            </a:r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ubTitle" idx="1"/>
          </p:nvPr>
        </p:nvSpPr>
        <p:spPr>
          <a:xfrm>
            <a:off x="265500" y="3497900"/>
            <a:ext cx="4236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</a:t>
            </a:r>
            <a:endParaRPr sz="1800"/>
          </a:p>
        </p:txBody>
      </p:sp>
      <p:sp>
        <p:nvSpPr>
          <p:cNvPr id="214" name="Google Shape;214;p40"/>
          <p:cNvSpPr txBox="1">
            <a:spLocks noGrp="1"/>
          </p:cNvSpPr>
          <p:nvPr>
            <p:ph type="sldNum" idx="3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ubTitle" idx="4"/>
          </p:nvPr>
        </p:nvSpPr>
        <p:spPr>
          <a:xfrm>
            <a:off x="265500" y="564125"/>
            <a:ext cx="40452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Developer Fundamentals</a:t>
            </a:r>
            <a:endParaRPr/>
          </a:p>
        </p:txBody>
      </p:sp>
      <p:sp>
        <p:nvSpPr>
          <p:cNvPr id="216" name="Google Shape;216;p40"/>
          <p:cNvSpPr txBox="1"/>
          <p:nvPr/>
        </p:nvSpPr>
        <p:spPr>
          <a:xfrm>
            <a:off x="5610875" y="46187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3256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 Create Your First Android App</a:t>
            </a:r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223" name="Google Shape;223;p41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8261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4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398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Creating "Hello World" app in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Basic app development workflow with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Running apps on virtual and physical devices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0" name="Google Shape;230;p4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545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3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Prerequisites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6" name="Google Shape;236;p43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Java Programming Language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Object-oriented programming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XML - properties / attributes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Using an IDE for development and debugging</a:t>
            </a:r>
            <a:endParaRPr/>
          </a:p>
        </p:txBody>
      </p:sp>
      <p:sp>
        <p:nvSpPr>
          <p:cNvPr id="237" name="Google Shape;237;p4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431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Studio</a:t>
            </a:r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1641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 is Android Studio?</a:t>
            </a:r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75" y="1025925"/>
            <a:ext cx="4618549" cy="35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5"/>
          <p:cNvSpPr txBox="1"/>
          <p:nvPr/>
        </p:nvSpPr>
        <p:spPr>
          <a:xfrm>
            <a:off x="5514325" y="870200"/>
            <a:ext cx="3432000" cy="3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Android IDE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Project structure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Templates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Layout Editor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Testing tools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Gradle-based build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Console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Debugger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Monitors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Emulators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0769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Installation Overview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8" name="Google Shape;258;p4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Mac, Windows, or Linux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Requires Java Development Kit (JDK) 1.7 or better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Oracle Java SE  downloads page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Set JAVA_HOME to JDK installation location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Download and install Android Studio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http://developer.android.com/sdk/index.html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See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1.1 P Install Android Studio for details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59" name="Google Shape;259;p4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34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>
            <a:spLocks noGrp="1"/>
          </p:cNvSpPr>
          <p:nvPr>
            <p:ph type="title"/>
          </p:nvPr>
        </p:nvSpPr>
        <p:spPr>
          <a:xfrm>
            <a:off x="311700" y="170825"/>
            <a:ext cx="865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mtClean="0">
                <a:solidFill>
                  <a:srgbClr val="FFFFFF"/>
                </a:solidFill>
              </a:rPr>
              <a:t>Contents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7" name="Google Shape;227;p4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398800" cy="30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 smtClean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Android is an ecosystem</a:t>
            </a:r>
            <a:endParaRPr dirty="0" smtClean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Android platform architecture</a:t>
            </a:r>
            <a:endParaRPr dirty="0" smtClean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solidFill>
                  <a:schemeClr val="tx1"/>
                </a:solidFill>
              </a:rPr>
              <a:t>Android V</a:t>
            </a: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ersions</a:t>
            </a:r>
            <a:endParaRPr dirty="0" smtClean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solidFill>
                  <a:schemeClr val="tx1"/>
                </a:solidFill>
              </a:rPr>
              <a:t>C</a:t>
            </a: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hallenges of Android app development</a:t>
            </a:r>
            <a:endParaRPr dirty="0" smtClean="0">
              <a:solidFill>
                <a:schemeClr val="tx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 smtClean="0">
                <a:solidFill>
                  <a:schemeClr val="tx1"/>
                </a:solidFill>
                <a:uFill>
                  <a:noFill/>
                </a:uFill>
              </a:rPr>
              <a:t>App fundamentals</a:t>
            </a:r>
            <a:endParaRPr dirty="0" smtClean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28" name="Google Shape;228;p4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/>
          </a:p>
        </p:txBody>
      </p:sp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100" y="239599"/>
            <a:ext cx="4815475" cy="15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</a:t>
            </a:r>
            <a:br>
              <a:rPr lang="en"/>
            </a:br>
            <a:r>
              <a:rPr lang="en"/>
              <a:t>First Android App</a:t>
            </a:r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266" name="Google Shape;266;p47"/>
          <p:cNvSpPr txBox="1"/>
          <p:nvPr/>
        </p:nvSpPr>
        <p:spPr>
          <a:xfrm>
            <a:off x="5603150" y="4617925"/>
            <a:ext cx="21585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This work is licensed under a </a:t>
            </a:r>
            <a:r>
              <a:rPr lang="en" sz="900" i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Creative Commons Attribution-NonCommercial 4.0 International License</a:t>
            </a:r>
            <a:endParaRPr sz="900" i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11851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8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Android Studio</a:t>
            </a:r>
            <a:endParaRPr/>
          </a:p>
        </p:txBody>
      </p:sp>
      <p:sp>
        <p:nvSpPr>
          <p:cNvPr id="272" name="Google Shape;272;p4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273" name="Google Shape;2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23" y="929850"/>
            <a:ext cx="6051099" cy="35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8"/>
          <p:cNvSpPr/>
          <p:nvPr/>
        </p:nvSpPr>
        <p:spPr>
          <a:xfrm>
            <a:off x="4958925" y="2813025"/>
            <a:ext cx="2385300" cy="19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8"/>
          <p:cNvSpPr/>
          <p:nvPr/>
        </p:nvSpPr>
        <p:spPr>
          <a:xfrm>
            <a:off x="3662750" y="2517475"/>
            <a:ext cx="1616700" cy="198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88" y="1649475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8"/>
          <p:cNvSpPr/>
          <p:nvPr/>
        </p:nvSpPr>
        <p:spPr>
          <a:xfrm>
            <a:off x="1257513" y="871800"/>
            <a:ext cx="548700" cy="70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8"/>
          <p:cNvSpPr/>
          <p:nvPr/>
        </p:nvSpPr>
        <p:spPr>
          <a:xfrm rot="5400000">
            <a:off x="1731125" y="3355725"/>
            <a:ext cx="768000" cy="1317600"/>
          </a:xfrm>
          <a:prstGeom prst="bentUpArrow">
            <a:avLst>
              <a:gd name="adj1" fmla="val 33707"/>
              <a:gd name="adj2" fmla="val 25000"/>
              <a:gd name="adj3" fmla="val 191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171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 project inside Android Studio</a:t>
            </a:r>
            <a:endParaRPr/>
          </a:p>
        </p:txBody>
      </p:sp>
      <p:sp>
        <p:nvSpPr>
          <p:cNvPr id="284" name="Google Shape;284;p4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285" name="Google Shape;285;p4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266208" y="1031789"/>
            <a:ext cx="5662943" cy="34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9"/>
          <p:cNvSpPr/>
          <p:nvPr/>
        </p:nvSpPr>
        <p:spPr>
          <a:xfrm>
            <a:off x="4293800" y="1292425"/>
            <a:ext cx="1023600" cy="19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981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your app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400" y="0"/>
            <a:ext cx="5606601" cy="489962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/>
          <p:nvPr/>
        </p:nvSpPr>
        <p:spPr>
          <a:xfrm>
            <a:off x="4956992" y="1677732"/>
            <a:ext cx="15876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0"/>
          <p:cNvSpPr/>
          <p:nvPr/>
        </p:nvSpPr>
        <p:spPr>
          <a:xfrm>
            <a:off x="4956992" y="3072510"/>
            <a:ext cx="24813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6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Pick activity template</a:t>
            </a:r>
            <a:endParaRPr/>
          </a:p>
        </p:txBody>
      </p:sp>
      <p:sp>
        <p:nvSpPr>
          <p:cNvPr id="302" name="Google Shape;302;p5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03" name="Google Shape;303;p51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pic>
        <p:nvPicPr>
          <p:cNvPr id="304" name="Google Shape;30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154" y="1022350"/>
            <a:ext cx="5597284" cy="362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1"/>
          <p:cNvSpPr txBox="1"/>
          <p:nvPr/>
        </p:nvSpPr>
        <p:spPr>
          <a:xfrm>
            <a:off x="237775" y="1200675"/>
            <a:ext cx="30909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Choose templates for common activities, such as maps or navigation drawers.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Pick Empty Activity or Basic Activity for simple and custom activities.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096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>
            <a:spLocks noGrp="1"/>
          </p:cNvSpPr>
          <p:nvPr>
            <p:ph type="title"/>
          </p:nvPr>
        </p:nvSpPr>
        <p:spPr>
          <a:xfrm>
            <a:off x="311700" y="170846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your activity</a:t>
            </a:r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sldNum" idx="12"/>
          </p:nvPr>
        </p:nvSpPr>
        <p:spPr>
          <a:xfrm>
            <a:off x="8890858" y="49102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313" name="Google Shape;313;p52"/>
          <p:cNvSpPr txBox="1"/>
          <p:nvPr/>
        </p:nvSpPr>
        <p:spPr>
          <a:xfrm>
            <a:off x="76200" y="1200675"/>
            <a:ext cx="33771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Good practice to name main activity  MainActivity and activity_main layout</a:t>
            </a:r>
            <a:br>
              <a:rPr lang="en" sz="2400"/>
            </a:br>
            <a:r>
              <a:rPr lang="en" sz="2400"/>
              <a:t>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AppCompat</a:t>
            </a:r>
            <a:br>
              <a:rPr lang="en" sz="2400"/>
            </a:b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Generating layout file is convenient</a:t>
            </a:r>
            <a:endParaRPr/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877" y="1003263"/>
            <a:ext cx="5547849" cy="359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35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pic>
        <p:nvPicPr>
          <p:cNvPr id="320" name="Google Shape;320;p53" descr="Screenshot from 2016-09-26 16:30:52.png"/>
          <p:cNvPicPr preferRelativeResize="0"/>
          <p:nvPr/>
        </p:nvPicPr>
        <p:blipFill rotWithShape="1">
          <a:blip r:embed="rId3">
            <a:alphaModFix/>
          </a:blip>
          <a:srcRect t="2505"/>
          <a:stretch/>
        </p:blipFill>
        <p:spPr>
          <a:xfrm>
            <a:off x="666050" y="89100"/>
            <a:ext cx="7811900" cy="45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3"/>
          <p:cNvSpPr txBox="1"/>
          <p:nvPr/>
        </p:nvSpPr>
        <p:spPr>
          <a:xfrm>
            <a:off x="861900" y="2001175"/>
            <a:ext cx="10005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Project  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Files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5418900" y="-49525"/>
            <a:ext cx="3725100" cy="465600"/>
          </a:xfrm>
          <a:prstGeom prst="rect">
            <a:avLst/>
          </a:prstGeom>
          <a:solidFill>
            <a:srgbClr val="4CAF5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Android Studio Panes</a:t>
            </a:r>
            <a:endParaRPr sz="2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3"/>
          <p:cNvSpPr/>
          <p:nvPr/>
        </p:nvSpPr>
        <p:spPr>
          <a:xfrm>
            <a:off x="2209225" y="534975"/>
            <a:ext cx="6152100" cy="25560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53"/>
          <p:cNvSpPr txBox="1"/>
          <p:nvPr/>
        </p:nvSpPr>
        <p:spPr>
          <a:xfrm>
            <a:off x="2209225" y="534975"/>
            <a:ext cx="10005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Layout Editor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1862400" y="3465075"/>
            <a:ext cx="2377800" cy="762900"/>
          </a:xfrm>
          <a:prstGeom prst="rect">
            <a:avLst/>
          </a:prstGeom>
          <a:solidFill>
            <a:srgbClr val="4CAF5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Android Monitors: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logcat: log messages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8871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Project folders</a:t>
            </a:r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332" name="Google Shape;332;p54"/>
          <p:cNvSpPr txBox="1"/>
          <p:nvPr/>
        </p:nvSpPr>
        <p:spPr>
          <a:xfrm>
            <a:off x="104200" y="1066875"/>
            <a:ext cx="5495100" cy="3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manifests</a:t>
            </a:r>
            <a:r>
              <a:rPr lang="en" sz="2400"/>
              <a:t>—Android Manifest file - description of app read by the Android runtime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java</a:t>
            </a:r>
            <a:r>
              <a:rPr lang="en" sz="2400">
                <a:solidFill>
                  <a:schemeClr val="dk1"/>
                </a:solidFill>
              </a:rPr>
              <a:t>—Java source code packages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res</a:t>
            </a:r>
            <a:r>
              <a:rPr lang="en" sz="2400">
                <a:solidFill>
                  <a:schemeClr val="dk1"/>
                </a:solidFill>
              </a:rPr>
              <a:t>—Resources (XML) - layout, strings, images, dimensions, colors...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build.gradle</a:t>
            </a:r>
            <a:r>
              <a:rPr lang="en" sz="2400">
                <a:solidFill>
                  <a:schemeClr val="dk1"/>
                </a:solidFill>
              </a:rPr>
              <a:t>—Gradle build files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333" name="Google Shape;333;p54"/>
          <p:cNvPicPr preferRelativeResize="0"/>
          <p:nvPr/>
        </p:nvPicPr>
        <p:blipFill rotWithShape="1">
          <a:blip r:embed="rId3">
            <a:alphaModFix/>
          </a:blip>
          <a:srcRect b="17450"/>
          <a:stretch/>
        </p:blipFill>
        <p:spPr>
          <a:xfrm>
            <a:off x="5446850" y="209850"/>
            <a:ext cx="3544750" cy="4224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596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Gradle build system</a:t>
            </a:r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Modern build subsystem in Android Studio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Three build.gradle: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project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module</a:t>
            </a:r>
            <a:endParaRPr/>
          </a:p>
          <a:p>
            <a:pPr marL="914400" lvl="1" indent="-355600" algn="l" rtl="0">
              <a:spcBef>
                <a:spcPts val="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settings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Typically not necessary to know low-level Gradle details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Learn more about gradle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https://gradle.org/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0" name="Google Shape;340;p5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0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Run your app</a:t>
            </a:r>
            <a:endParaRPr/>
          </a:p>
        </p:txBody>
      </p:sp>
      <p:sp>
        <p:nvSpPr>
          <p:cNvPr id="346" name="Google Shape;346;p5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pic>
        <p:nvPicPr>
          <p:cNvPr id="347" name="Google Shape;3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3025"/>
            <a:ext cx="6249674" cy="3417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6"/>
          <p:cNvSpPr txBox="1">
            <a:spLocks noGrp="1"/>
          </p:cNvSpPr>
          <p:nvPr>
            <p:ph type="sldNum" idx="12"/>
          </p:nvPr>
        </p:nvSpPr>
        <p:spPr>
          <a:xfrm>
            <a:off x="7489732" y="4741500"/>
            <a:ext cx="519600" cy="3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349" name="Google Shape;349;p56"/>
          <p:cNvSpPr/>
          <p:nvPr/>
        </p:nvSpPr>
        <p:spPr>
          <a:xfrm>
            <a:off x="3229185" y="1133667"/>
            <a:ext cx="519600" cy="3315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6"/>
          <p:cNvSpPr txBox="1"/>
          <p:nvPr/>
        </p:nvSpPr>
        <p:spPr>
          <a:xfrm>
            <a:off x="6416575" y="1143625"/>
            <a:ext cx="1441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Run</a:t>
            </a:r>
            <a:endParaRPr sz="3000"/>
          </a:p>
        </p:txBody>
      </p:sp>
      <p:cxnSp>
        <p:nvCxnSpPr>
          <p:cNvPr id="351" name="Google Shape;351;p56"/>
          <p:cNvCxnSpPr>
            <a:endCxn id="349" idx="3"/>
          </p:cNvCxnSpPr>
          <p:nvPr/>
        </p:nvCxnSpPr>
        <p:spPr>
          <a:xfrm rot="10800000">
            <a:off x="3748785" y="1299417"/>
            <a:ext cx="2591700" cy="1371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56"/>
          <p:cNvSpPr txBox="1"/>
          <p:nvPr/>
        </p:nvSpPr>
        <p:spPr>
          <a:xfrm>
            <a:off x="6340375" y="2237925"/>
            <a:ext cx="2803500" cy="16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Select virtual or physical device</a:t>
            </a:r>
            <a:endParaRPr sz="3000"/>
          </a:p>
        </p:txBody>
      </p:sp>
      <p:cxnSp>
        <p:nvCxnSpPr>
          <p:cNvPr id="353" name="Google Shape;353;p56"/>
          <p:cNvCxnSpPr/>
          <p:nvPr/>
        </p:nvCxnSpPr>
        <p:spPr>
          <a:xfrm rot="10800000">
            <a:off x="3727975" y="2329175"/>
            <a:ext cx="2632200" cy="2565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56"/>
          <p:cNvSpPr/>
          <p:nvPr/>
        </p:nvSpPr>
        <p:spPr>
          <a:xfrm>
            <a:off x="5438876" y="4092257"/>
            <a:ext cx="810900" cy="4467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 txBox="1"/>
          <p:nvPr/>
        </p:nvSpPr>
        <p:spPr>
          <a:xfrm>
            <a:off x="6340375" y="3844750"/>
            <a:ext cx="1441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OK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120881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>
            <a:spLocks noGrp="1"/>
          </p:cNvSpPr>
          <p:nvPr>
            <p:ph type="ctrTitle"/>
          </p:nvPr>
        </p:nvSpPr>
        <p:spPr>
          <a:xfrm>
            <a:off x="311708" y="77819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Ecosystem</a:t>
            </a:r>
            <a:endParaRPr/>
          </a:p>
        </p:txBody>
      </p:sp>
      <p:sp>
        <p:nvSpPr>
          <p:cNvPr id="235" name="Google Shape;235;p4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Create a virtual device</a:t>
            </a:r>
            <a:endParaRPr dirty="0"/>
          </a:p>
        </p:txBody>
      </p:sp>
      <p:sp>
        <p:nvSpPr>
          <p:cNvPr id="361" name="Google Shape;361;p5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362" name="Google Shape;362;p57"/>
          <p:cNvSpPr txBox="1"/>
          <p:nvPr/>
        </p:nvSpPr>
        <p:spPr>
          <a:xfrm>
            <a:off x="148600" y="996800"/>
            <a:ext cx="8747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emulators to test app on different versions of Android and form factors.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363" name="Google Shape;3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1" y="2090326"/>
            <a:ext cx="4991975" cy="24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7"/>
          <p:cNvSpPr/>
          <p:nvPr/>
        </p:nvSpPr>
        <p:spPr>
          <a:xfrm>
            <a:off x="311698" y="4257919"/>
            <a:ext cx="11148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57"/>
          <p:cNvPicPr preferRelativeResize="0"/>
          <p:nvPr/>
        </p:nvPicPr>
        <p:blipFill rotWithShape="1">
          <a:blip r:embed="rId4">
            <a:alphaModFix/>
          </a:blip>
          <a:srcRect l="35666" t="20785"/>
          <a:stretch/>
        </p:blipFill>
        <p:spPr>
          <a:xfrm>
            <a:off x="5329875" y="1486775"/>
            <a:ext cx="3750825" cy="2634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7"/>
          <p:cNvSpPr/>
          <p:nvPr/>
        </p:nvSpPr>
        <p:spPr>
          <a:xfrm>
            <a:off x="5485599" y="3735016"/>
            <a:ext cx="1545000" cy="1719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7"/>
          <p:cNvSpPr txBox="1"/>
          <p:nvPr/>
        </p:nvSpPr>
        <p:spPr>
          <a:xfrm>
            <a:off x="159300" y="1543575"/>
            <a:ext cx="5094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Tools &gt; Android &gt; AVD Manager                  </a:t>
            </a:r>
            <a:r>
              <a:rPr lang="en" sz="1800"/>
              <a:t>or:</a:t>
            </a:r>
            <a:endParaRPr sz="1800" b="1"/>
          </a:p>
        </p:txBody>
      </p:sp>
    </p:spTree>
    <p:extLst>
      <p:ext uri="{BB962C8B-B14F-4D97-AF65-F5344CB8AC3E}">
        <p14:creationId xmlns:p14="http://schemas.microsoft.com/office/powerpoint/2010/main" val="2999656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Configure virtual device</a:t>
            </a:r>
            <a:endParaRPr/>
          </a:p>
        </p:txBody>
      </p:sp>
      <p:sp>
        <p:nvSpPr>
          <p:cNvPr id="373" name="Google Shape;373;p58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pic>
        <p:nvPicPr>
          <p:cNvPr id="374" name="Google Shape;37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" y="1376572"/>
            <a:ext cx="4036307" cy="272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5535" y="1594983"/>
            <a:ext cx="4036307" cy="27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842" y="1824667"/>
            <a:ext cx="4036307" cy="272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8"/>
          <p:cNvSpPr txBox="1"/>
          <p:nvPr/>
        </p:nvSpPr>
        <p:spPr>
          <a:xfrm>
            <a:off x="9300" y="947250"/>
            <a:ext cx="3150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Choose hardware</a:t>
            </a:r>
            <a:endParaRPr sz="2400"/>
          </a:p>
        </p:txBody>
      </p:sp>
      <p:sp>
        <p:nvSpPr>
          <p:cNvPr id="378" name="Google Shape;378;p58"/>
          <p:cNvSpPr txBox="1"/>
          <p:nvPr/>
        </p:nvSpPr>
        <p:spPr>
          <a:xfrm>
            <a:off x="3132400" y="1071775"/>
            <a:ext cx="3751500" cy="52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Select Android Version</a:t>
            </a:r>
            <a:endParaRPr sz="2400"/>
          </a:p>
        </p:txBody>
      </p:sp>
      <p:sp>
        <p:nvSpPr>
          <p:cNvPr id="379" name="Google Shape;379;p58"/>
          <p:cNvSpPr txBox="1"/>
          <p:nvPr/>
        </p:nvSpPr>
        <p:spPr>
          <a:xfrm>
            <a:off x="6798050" y="1378625"/>
            <a:ext cx="222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Finalize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4841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Run on a virtual device</a:t>
            </a:r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pic>
        <p:nvPicPr>
          <p:cNvPr id="386" name="Google Shape;38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150" y="969150"/>
            <a:ext cx="2163315" cy="36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819" y="969150"/>
            <a:ext cx="433931" cy="31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9"/>
          <p:cNvSpPr/>
          <p:nvPr/>
        </p:nvSpPr>
        <p:spPr>
          <a:xfrm rot="-5400000">
            <a:off x="2342713" y="3378225"/>
            <a:ext cx="548700" cy="70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9"/>
          <p:cNvSpPr/>
          <p:nvPr/>
        </p:nvSpPr>
        <p:spPr>
          <a:xfrm>
            <a:off x="5463823" y="5422344"/>
            <a:ext cx="1114800" cy="273300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4914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Run on a physical device</a:t>
            </a:r>
            <a:endParaRPr dirty="0"/>
          </a:p>
        </p:txBody>
      </p:sp>
      <p:sp>
        <p:nvSpPr>
          <p:cNvPr id="395" name="Google Shape;395;p60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pic>
        <p:nvPicPr>
          <p:cNvPr id="396" name="Google Shape;3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900" y="987873"/>
            <a:ext cx="2732176" cy="36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0"/>
          <p:cNvSpPr txBox="1"/>
          <p:nvPr/>
        </p:nvSpPr>
        <p:spPr>
          <a:xfrm>
            <a:off x="52600" y="987875"/>
            <a:ext cx="6303300" cy="3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Turn on Developer Options: 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b="1" dirty="0">
                <a:solidFill>
                  <a:schemeClr val="dk1"/>
                </a:solidFill>
              </a:rPr>
              <a:t>Settings &gt; About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r>
              <a:rPr lang="en" sz="1800" b="1" dirty="0">
                <a:solidFill>
                  <a:schemeClr val="dk1"/>
                </a:solidFill>
              </a:rPr>
              <a:t>phone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solidFill>
                  <a:schemeClr val="dk1"/>
                </a:solidFill>
              </a:rPr>
              <a:t>Tap </a:t>
            </a:r>
            <a:r>
              <a:rPr lang="en" sz="1800" b="1" dirty="0">
                <a:solidFill>
                  <a:schemeClr val="dk1"/>
                </a:solidFill>
              </a:rPr>
              <a:t>Build number</a:t>
            </a:r>
            <a:r>
              <a:rPr lang="en" sz="1800" dirty="0">
                <a:solidFill>
                  <a:schemeClr val="dk1"/>
                </a:solidFill>
              </a:rPr>
              <a:t> seven times</a:t>
            </a:r>
            <a:r>
              <a:rPr lang="en" sz="1800" dirty="0"/>
              <a:t>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Turn on USB Debugging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b="1" dirty="0"/>
              <a:t>Settings &gt; Developer Options &gt; USB Debugging</a:t>
            </a:r>
            <a:endParaRPr sz="1800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Connect phone to computer with </a:t>
            </a:r>
            <a:r>
              <a:rPr lang="en" sz="1800" dirty="0" smtClean="0"/>
              <a:t>cable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Windows/Linux additional setup: </a:t>
            </a:r>
            <a:endParaRPr sz="1800" dirty="0"/>
          </a:p>
          <a:p>
            <a:pPr marL="457200" lvl="0" indent="-342900">
              <a:buSzPts val="1800"/>
              <a:buChar char="●"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Using Hardware </a:t>
            </a:r>
            <a:r>
              <a:rPr lang="en" sz="1800" u="sng" dirty="0" smtClean="0">
                <a:solidFill>
                  <a:schemeClr val="hlink"/>
                </a:solidFill>
                <a:hlinkClick r:id="rId4"/>
              </a:rPr>
              <a:t>Devices</a:t>
            </a:r>
            <a:r>
              <a:rPr lang="zh-TW" altLang="en-US" sz="1800" u="sng" dirty="0" smtClean="0">
                <a:solidFill>
                  <a:schemeClr val="hlink"/>
                </a:solidFill>
              </a:rPr>
              <a:t> </a:t>
            </a:r>
            <a:r>
              <a:rPr lang="en-US" altLang="zh-TW" sz="1800" u="sng" dirty="0" smtClean="0">
                <a:solidFill>
                  <a:schemeClr val="hlink"/>
                </a:solidFill>
              </a:rPr>
              <a:t>(</a:t>
            </a:r>
            <a:r>
              <a:rPr lang="en-US" altLang="zh-TW" sz="1800" u="sng" dirty="0">
                <a:solidFill>
                  <a:schemeClr val="hlink"/>
                </a:solidFill>
              </a:rPr>
              <a:t>https://</a:t>
            </a:r>
            <a:r>
              <a:rPr lang="en-US" altLang="zh-TW" sz="1800" u="sng" dirty="0" smtClean="0">
                <a:solidFill>
                  <a:schemeClr val="hlink"/>
                </a:solidFill>
              </a:rPr>
              <a:t>developer.android.com/studio/run/device)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Windows drivers:</a:t>
            </a:r>
            <a:endParaRPr sz="1800" dirty="0"/>
          </a:p>
          <a:p>
            <a:pPr marL="457200" lvl="0" indent="-342900">
              <a:buSzPts val="1800"/>
              <a:buChar char="●"/>
            </a:pPr>
            <a:r>
              <a:rPr lang="en" sz="1800" dirty="0"/>
              <a:t> </a:t>
            </a:r>
            <a:r>
              <a:rPr lang="en" sz="1800" u="sng" dirty="0">
                <a:solidFill>
                  <a:schemeClr val="hlink"/>
                </a:solidFill>
                <a:hlinkClick r:id="rId5"/>
              </a:rPr>
              <a:t>OEM USB </a:t>
            </a:r>
            <a:r>
              <a:rPr lang="en" sz="1800" u="sng" dirty="0" smtClean="0">
                <a:solidFill>
                  <a:schemeClr val="hlink"/>
                </a:solidFill>
                <a:hlinkClick r:id="rId5"/>
              </a:rPr>
              <a:t>Drivers</a:t>
            </a:r>
            <a:r>
              <a:rPr lang="zh-TW" altLang="en-US" sz="1800" u="sng" dirty="0" smtClean="0">
                <a:solidFill>
                  <a:schemeClr val="hlink"/>
                </a:solidFill>
              </a:rPr>
              <a:t> </a:t>
            </a:r>
            <a:r>
              <a:rPr lang="en-US" altLang="zh-TW" sz="1800" u="sng" dirty="0">
                <a:solidFill>
                  <a:schemeClr val="hlink"/>
                </a:solidFill>
              </a:rPr>
              <a:t>(https://</a:t>
            </a:r>
            <a:r>
              <a:rPr lang="en-US" altLang="zh-TW" sz="1800" u="sng" dirty="0" smtClean="0">
                <a:solidFill>
                  <a:schemeClr val="hlink"/>
                </a:solidFill>
              </a:rPr>
              <a:t>developer.android.com/studio/run/oem-usb)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0840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1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feedback as your app runs</a:t>
            </a:r>
            <a:endParaRPr/>
          </a:p>
        </p:txBody>
      </p:sp>
      <p:sp>
        <p:nvSpPr>
          <p:cNvPr id="403" name="Google Shape;403;p6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70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 the app runs, Android Monitor logcat shows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add logging statements to your app that will show up in logcat. </a:t>
            </a:r>
            <a:endParaRPr/>
          </a:p>
        </p:txBody>
      </p:sp>
      <p:sp>
        <p:nvSpPr>
          <p:cNvPr id="404" name="Google Shape;404;p61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pic>
        <p:nvPicPr>
          <p:cNvPr id="405" name="Google Shape;40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525" y="2721025"/>
            <a:ext cx="7924800" cy="154305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224245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2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Logging</a:t>
            </a:r>
            <a:endParaRPr/>
          </a:p>
        </p:txBody>
      </p:sp>
      <p:sp>
        <p:nvSpPr>
          <p:cNvPr id="411" name="Google Shape;411;p6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import android.util.Log;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// Use class name as tag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private static final String TAG =   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    MainActivity.class.getSimpleName();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// Show message in Android Monitor, logcat pane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// Log.&lt;log-level&gt;(TAG, "Message");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Log.d(TAG, “Creating the URI…”);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2" name="Google Shape;412;p62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999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3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Android Monitor &gt; logcat pane</a:t>
            </a:r>
            <a:endParaRPr/>
          </a:p>
        </p:txBody>
      </p:sp>
      <p:sp>
        <p:nvSpPr>
          <p:cNvPr id="418" name="Google Shape;418;p63"/>
          <p:cNvSpPr txBox="1">
            <a:spLocks noGrp="1"/>
          </p:cNvSpPr>
          <p:nvPr>
            <p:ph type="body" idx="1"/>
          </p:nvPr>
        </p:nvSpPr>
        <p:spPr>
          <a:xfrm>
            <a:off x="4629300" y="1417425"/>
            <a:ext cx="44496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Log statements in code.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logcat pane shows system and logging messages</a:t>
            </a:r>
            <a:endParaRPr/>
          </a:p>
        </p:txBody>
      </p:sp>
      <p:sp>
        <p:nvSpPr>
          <p:cNvPr id="419" name="Google Shape;419;p63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420" name="Google Shape;42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" y="931875"/>
            <a:ext cx="459105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3"/>
          <p:cNvSpPr txBox="1">
            <a:spLocks noGrp="1"/>
          </p:cNvSpPr>
          <p:nvPr>
            <p:ph type="body" idx="1"/>
          </p:nvPr>
        </p:nvSpPr>
        <p:spPr>
          <a:xfrm>
            <a:off x="46425" y="3471625"/>
            <a:ext cx="8520600" cy="10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filters to see what's important to you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Search using tags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68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more</a:t>
            </a:r>
            <a:endParaRPr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311700" y="1291975"/>
            <a:ext cx="85206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Meet Android Studio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Official Android documentation at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developer.android.com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Create and Manage Virtual Devices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Supporting Different Platform Versions</a:t>
            </a:r>
            <a:endParaRPr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Supporting Multiple Screens</a:t>
            </a:r>
            <a:endParaRPr dirty="0"/>
          </a:p>
        </p:txBody>
      </p:sp>
      <p:sp>
        <p:nvSpPr>
          <p:cNvPr id="428" name="Google Shape;428;p6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6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Learn even more</a:t>
            </a:r>
            <a:endParaRPr/>
          </a:p>
        </p:txBody>
      </p:sp>
      <p:sp>
        <p:nvSpPr>
          <p:cNvPr id="434" name="Google Shape;434;p65"/>
          <p:cNvSpPr txBox="1">
            <a:spLocks noGrp="1"/>
          </p:cNvSpPr>
          <p:nvPr>
            <p:ph type="body" idx="1"/>
          </p:nvPr>
        </p:nvSpPr>
        <p:spPr>
          <a:xfrm>
            <a:off x="311700" y="1596775"/>
            <a:ext cx="8520600" cy="26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Gradle Wikipedia page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Google Java Programming Language style guide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answers at </a:t>
            </a:r>
            <a:r>
              <a:rPr lang="en" u="sng">
                <a:solidFill>
                  <a:schemeClr val="hlink"/>
                </a:solidFill>
                <a:hlinkClick r:id="rId5"/>
              </a:rPr>
              <a:t>Stackoverflow.com</a:t>
            </a:r>
            <a:endParaRPr/>
          </a:p>
        </p:txBody>
      </p:sp>
      <p:sp>
        <p:nvSpPr>
          <p:cNvPr id="435" name="Google Shape;435;p6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9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What's Next?</a:t>
            </a:r>
            <a:endParaRPr/>
          </a:p>
        </p:txBody>
      </p:sp>
      <p:sp>
        <p:nvSpPr>
          <p:cNvPr id="441" name="Google Shape;441;p6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442" name="Google Shape;442;p66"/>
          <p:cNvSpPr txBox="1"/>
          <p:nvPr/>
        </p:nvSpPr>
        <p:spPr>
          <a:xfrm>
            <a:off x="311700" y="2063725"/>
            <a:ext cx="8520600" cy="1383300"/>
          </a:xfrm>
          <a:prstGeom prst="rect">
            <a:avLst/>
          </a:prstGeom>
          <a:noFill/>
          <a:ln w="38100" cap="flat" cmpd="sng">
            <a:solidFill>
              <a:srgbClr val="4C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Concept Chapter: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1.1 C Create Your First Android App</a:t>
            </a:r>
            <a:endParaRPr sz="24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Practical: </a:t>
            </a: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1.1 P Install Android Studio and Run Hello World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101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Android?</a:t>
            </a:r>
            <a:endParaRPr/>
          </a:p>
        </p:txBody>
      </p:sp>
      <p:sp>
        <p:nvSpPr>
          <p:cNvPr id="241" name="Google Shape;241;p44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Mobile operating system based on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Linux kernel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User Interface for touch screens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Used on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over 80%</a:t>
            </a:r>
            <a:r>
              <a:rPr lang="en" dirty="0"/>
              <a:t> of all smartphones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Powers devices such as watches, TVs, and cars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Over 2 Million Android apps in Google Play store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Highly customizable for devices / by vendors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Open source</a:t>
            </a:r>
            <a:endParaRPr dirty="0"/>
          </a:p>
        </p:txBody>
      </p:sp>
      <p:sp>
        <p:nvSpPr>
          <p:cNvPr id="242" name="Google Shape;242;p44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 (Deadline:9/26 9:00)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1700" y="984250"/>
            <a:ext cx="8520600" cy="3508425"/>
          </a:xfrm>
        </p:spPr>
        <p:txBody>
          <a:bodyPr/>
          <a:lstStyle/>
          <a:p>
            <a:r>
              <a:rPr lang="en-US" altLang="zh-TW" sz="2000" dirty="0" smtClean="0"/>
              <a:t>Install Android Studio</a:t>
            </a:r>
          </a:p>
          <a:p>
            <a:r>
              <a:rPr lang="en-US" altLang="zh-TW" sz="2000" dirty="0" smtClean="0"/>
              <a:t>Create a project</a:t>
            </a:r>
            <a:r>
              <a:rPr lang="zh-TW" altLang="en-US" sz="2000" dirty="0" smtClean="0"/>
              <a:t> </a:t>
            </a:r>
            <a:r>
              <a:rPr lang="en" altLang="zh-TW" sz="2000" dirty="0"/>
              <a:t>(Set </a:t>
            </a:r>
            <a:r>
              <a:rPr lang="en-US" altLang="zh-TW" sz="2000" b="1" dirty="0" smtClean="0"/>
              <a:t>Application</a:t>
            </a:r>
            <a:r>
              <a:rPr lang="en" altLang="zh-TW" sz="2000" b="1" dirty="0" smtClean="0"/>
              <a:t> </a:t>
            </a:r>
            <a:r>
              <a:rPr lang="en" altLang="zh-TW" sz="2000" b="1" dirty="0"/>
              <a:t>Name </a:t>
            </a:r>
            <a:r>
              <a:rPr lang="en" altLang="zh-TW" sz="2000" dirty="0"/>
              <a:t>as your id and name)</a:t>
            </a:r>
            <a:endParaRPr lang="en-US" altLang="zh-TW" sz="2000" dirty="0" smtClean="0"/>
          </a:p>
          <a:p>
            <a:r>
              <a:rPr lang="en-US" altLang="zh-TW" sz="2000" dirty="0" smtClean="0"/>
              <a:t>Create </a:t>
            </a:r>
            <a:r>
              <a:rPr lang="en" altLang="zh-TW" sz="2000" dirty="0"/>
              <a:t>a virtual </a:t>
            </a:r>
            <a:r>
              <a:rPr lang="en" altLang="zh-TW" sz="2000" dirty="0" smtClean="0"/>
              <a:t>device</a:t>
            </a:r>
          </a:p>
          <a:p>
            <a:r>
              <a:rPr lang="en" altLang="zh-TW" sz="2000" dirty="0" smtClean="0"/>
              <a:t>Run the app at the virtual device and take a screenshot.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" altLang="zh-TW" sz="2000" dirty="0" smtClean="0"/>
              <a:t>Please send the screenshot to </a:t>
            </a:r>
            <a:r>
              <a:rPr lang="en" altLang="zh-TW" sz="2000" dirty="0" smtClean="0">
                <a:hlinkClick r:id="rId2"/>
              </a:rPr>
              <a:t>linhsjoseph@gmail.com</a:t>
            </a:r>
            <a:endParaRPr lang="en" altLang="zh-TW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" altLang="zh-TW" sz="2000" dirty="0" smtClean="0"/>
              <a:t>(Title:WMS_HW1_ID_YOURNAME)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96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</a:t>
            </a:r>
            <a:endParaRPr/>
          </a:p>
        </p:txBody>
      </p:sp>
      <p:sp>
        <p:nvSpPr>
          <p:cNvPr id="448" name="Google Shape;448;p6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450" name="Google Shape;450;p6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06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user interaction</a:t>
            </a:r>
            <a:endParaRPr/>
          </a:p>
        </p:txBody>
      </p:sp>
      <p:sp>
        <p:nvSpPr>
          <p:cNvPr id="248" name="Google Shape;248;p4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Touch gestures: swiping, tapping, pinching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Virtual keyboard for characters, numbers, and emoji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Support for Bluetooth, USB controllers and peripherals</a:t>
            </a:r>
            <a:endParaRPr sz="2400"/>
          </a:p>
        </p:txBody>
      </p:sp>
      <p:sp>
        <p:nvSpPr>
          <p:cNvPr id="249" name="Google Shape;249;p45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6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and sensors</a:t>
            </a:r>
            <a:endParaRPr/>
          </a:p>
        </p:txBody>
      </p:sp>
      <p:sp>
        <p:nvSpPr>
          <p:cNvPr id="255" name="Google Shape;255;p4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Sensors can discover user action and respond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Device contents rotate as needed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Walking adjusts position on map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Tilting steers a virtual car or controls a physical toy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Moving too fast disables game interactions</a:t>
            </a:r>
            <a:endParaRPr sz="2400"/>
          </a:p>
        </p:txBody>
      </p:sp>
      <p:sp>
        <p:nvSpPr>
          <p:cNvPr id="256" name="Google Shape;256;p4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/>
          <p:cNvSpPr txBox="1">
            <a:spLocks noGrp="1"/>
          </p:cNvSpPr>
          <p:nvPr>
            <p:ph type="title"/>
          </p:nvPr>
        </p:nvSpPr>
        <p:spPr>
          <a:xfrm>
            <a:off x="311700" y="1708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home screen</a:t>
            </a:r>
            <a:endParaRPr/>
          </a:p>
        </p:txBody>
      </p:sp>
      <p:sp>
        <p:nvSpPr>
          <p:cNvPr id="262" name="Google Shape;262;p47"/>
          <p:cNvSpPr txBox="1">
            <a:spLocks noGrp="1"/>
          </p:cNvSpPr>
          <p:nvPr>
            <p:ph type="body" idx="1"/>
          </p:nvPr>
        </p:nvSpPr>
        <p:spPr>
          <a:xfrm>
            <a:off x="674100" y="1086350"/>
            <a:ext cx="8158200" cy="3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Launcher icons for apps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Self-updating widgets for live content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Can be multiple pages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Folders to organize apps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"OK Google"</a:t>
            </a:r>
            <a:endParaRPr/>
          </a:p>
        </p:txBody>
      </p:sp>
      <p:sp>
        <p:nvSpPr>
          <p:cNvPr id="263" name="Google Shape;263;p4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64" name="Google Shape;2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6600" y="1147700"/>
            <a:ext cx="1593200" cy="326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DT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1526</Words>
  <Application>Microsoft Office PowerPoint</Application>
  <PresentationFormat>如螢幕大小 (16:9)</PresentationFormat>
  <Paragraphs>394</Paragraphs>
  <Slides>61</Slides>
  <Notes>58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61</vt:i4>
      </vt:variant>
    </vt:vector>
  </HeadingPairs>
  <TitlesOfParts>
    <vt:vector size="67" baseType="lpstr">
      <vt:lpstr>Arial</vt:lpstr>
      <vt:lpstr>Roboto</vt:lpstr>
      <vt:lpstr>Consolas</vt:lpstr>
      <vt:lpstr>GDT master</vt:lpstr>
      <vt:lpstr>GDT master</vt:lpstr>
      <vt:lpstr>GDT master</vt:lpstr>
      <vt:lpstr>Notice</vt:lpstr>
      <vt:lpstr>Android</vt:lpstr>
      <vt:lpstr>PowerPoint 簡報</vt:lpstr>
      <vt:lpstr>Contents</vt:lpstr>
      <vt:lpstr>Android Ecosystem</vt:lpstr>
      <vt:lpstr>What is Android?</vt:lpstr>
      <vt:lpstr>Android user interaction</vt:lpstr>
      <vt:lpstr>Android and sensors</vt:lpstr>
      <vt:lpstr>Android home screen</vt:lpstr>
      <vt:lpstr>Android app examples</vt:lpstr>
      <vt:lpstr>Android Software Developer Kit (SDK)</vt:lpstr>
      <vt:lpstr>Android Studio</vt:lpstr>
      <vt:lpstr>Google Play store</vt:lpstr>
      <vt:lpstr>Android Platform Architecture</vt:lpstr>
      <vt:lpstr>Android stack</vt:lpstr>
      <vt:lpstr>Android software stack</vt:lpstr>
      <vt:lpstr>System and user apps</vt:lpstr>
      <vt:lpstr>Java API Framework</vt:lpstr>
      <vt:lpstr>Android runtime</vt:lpstr>
      <vt:lpstr>C/C++ libraries</vt:lpstr>
      <vt:lpstr>Hardware Abstraction Layer (HAL)</vt:lpstr>
      <vt:lpstr>Linux Kernel</vt:lpstr>
      <vt:lpstr>Android versions</vt:lpstr>
      <vt:lpstr>App Development </vt:lpstr>
      <vt:lpstr>What is an Android app?</vt:lpstr>
      <vt:lpstr>Challenges of Android development</vt:lpstr>
      <vt:lpstr>App building blocks</vt:lpstr>
      <vt:lpstr>Component types</vt:lpstr>
      <vt:lpstr>Think of Android as a hotel</vt:lpstr>
      <vt:lpstr>Learn more</vt:lpstr>
      <vt:lpstr>What's Next?</vt:lpstr>
      <vt:lpstr>END</vt:lpstr>
      <vt:lpstr>Hello World</vt:lpstr>
      <vt:lpstr>1.1 Create Your First Android App</vt:lpstr>
      <vt:lpstr>Contents</vt:lpstr>
      <vt:lpstr>Prerequisites</vt:lpstr>
      <vt:lpstr>Android Studio</vt:lpstr>
      <vt:lpstr>What is Android Studio?</vt:lpstr>
      <vt:lpstr>Installation Overview</vt:lpstr>
      <vt:lpstr>Creating Your  First Android App</vt:lpstr>
      <vt:lpstr>Start Android Studio</vt:lpstr>
      <vt:lpstr>Create a project inside Android Studio</vt:lpstr>
      <vt:lpstr>Name your app</vt:lpstr>
      <vt:lpstr>Pick activity template</vt:lpstr>
      <vt:lpstr>Name your activity</vt:lpstr>
      <vt:lpstr>PowerPoint 簡報</vt:lpstr>
      <vt:lpstr>Project folders</vt:lpstr>
      <vt:lpstr>Gradle build system</vt:lpstr>
      <vt:lpstr>Run your app</vt:lpstr>
      <vt:lpstr>Create a virtual device</vt:lpstr>
      <vt:lpstr>Configure virtual device</vt:lpstr>
      <vt:lpstr>Run on a virtual device</vt:lpstr>
      <vt:lpstr>Run on a physical device</vt:lpstr>
      <vt:lpstr>Get feedback as your app runs</vt:lpstr>
      <vt:lpstr>Logging</vt:lpstr>
      <vt:lpstr>Android Monitor &gt; logcat pane</vt:lpstr>
      <vt:lpstr>Learn more</vt:lpstr>
      <vt:lpstr>Learn even more</vt:lpstr>
      <vt:lpstr>What's Next?</vt:lpstr>
      <vt:lpstr>Homework (Deadline:9/26 9:00)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</dc:title>
  <dc:creator>LHS</dc:creator>
  <cp:lastModifiedBy>test l</cp:lastModifiedBy>
  <cp:revision>27</cp:revision>
  <dcterms:modified xsi:type="dcterms:W3CDTF">2018-09-19T04:20:52Z</dcterms:modified>
</cp:coreProperties>
</file>